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2" r:id="rId16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7" Type="http://schemas.openxmlformats.org/officeDocument/2006/relationships/slide" Target="slides/slide4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3" name="Shape 9533"/>
        <p:cNvGrpSpPr/>
        <p:nvPr/>
      </p:nvGrpSpPr>
      <p:grpSpPr>
        <a:xfrm>
          <a:off x="0" y="0"/>
          <a:ext cx="0" cy="0"/>
          <a:chOff x="0" y="0"/>
          <a:chExt cx="0" cy="0"/>
        </a:xfrm>
      </p:grpSpPr>
      <p:sp>
        <p:nvSpPr>
          <p:cNvPr id="9534" name="Google Shape;95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5" name="Google Shape;9535;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47.xml"/><Relationship Id="rId3" Type="http://schemas.openxmlformats.org/officeDocument/2006/relationships/image" Target="../media/image213.jpg"/></Relationships>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6" name="Shape 9536"/>
        <p:cNvGrpSpPr/>
        <p:nvPr/>
      </p:nvGrpSpPr>
      <p:grpSpPr>
        <a:xfrm>
          <a:off x="0" y="0"/>
          <a:ext cx="0" cy="0"/>
          <a:chOff x="0" y="0"/>
          <a:chExt cx="0" cy="0"/>
        </a:xfrm>
      </p:grpSpPr>
      <p:sp>
        <p:nvSpPr>
          <p:cNvPr id="9537" name="Google Shape;9537;p1477"/>
          <p:cNvSpPr txBox="1"/>
          <p:nvPr>
            <p:ph idx="4294967295"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If Far Detector is in CDF</a:t>
            </a:r>
            <a:endParaRPr/>
          </a:p>
        </p:txBody>
      </p:sp>
      <p:sp>
        <p:nvSpPr>
          <p:cNvPr id="9538" name="Google Shape;9538;p1477"/>
          <p:cNvSpPr txBox="1"/>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375E"/>
              </a:buClr>
              <a:buSzPts val="1200"/>
              <a:buFont typeface="Arial"/>
              <a:buNone/>
            </a:pPr>
            <a:r>
              <a:rPr b="0" i="0" lang="en-US" sz="1200" u="none" cap="none" strike="noStrike">
                <a:solidFill>
                  <a:srgbClr val="17375E"/>
                </a:solidFill>
                <a:latin typeface="Arial"/>
                <a:ea typeface="Arial"/>
                <a:cs typeface="Arial"/>
                <a:sym typeface="Arial"/>
              </a:rPr>
              <a:t>December 5, 2014</a:t>
            </a:r>
            <a:endParaRPr/>
          </a:p>
        </p:txBody>
      </p:sp>
      <p:sp>
        <p:nvSpPr>
          <p:cNvPr id="9539" name="Google Shape;9539;p1477"/>
          <p:cNvSpPr txBox="1"/>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7375E"/>
              </a:buClr>
              <a:buSzPts val="1200"/>
              <a:buFont typeface="Arial"/>
              <a:buNone/>
            </a:pPr>
            <a:fld id="{00000000-1234-1234-1234-123412341234}" type="slidenum">
              <a:rPr b="0" i="0" lang="en-US" sz="1200" u="none" cap="none" strike="noStrike">
                <a:solidFill>
                  <a:srgbClr val="17375E"/>
                </a:solidFill>
                <a:latin typeface="Arial"/>
                <a:ea typeface="Arial"/>
                <a:cs typeface="Arial"/>
                <a:sym typeface="Arial"/>
              </a:rPr>
              <a:t>‹#›</a:t>
            </a:fld>
            <a:endParaRPr b="0" i="0" sz="1200" u="none" cap="none" strike="noStrike">
              <a:solidFill>
                <a:srgbClr val="17375E"/>
              </a:solidFill>
              <a:latin typeface="Arial"/>
              <a:ea typeface="Arial"/>
              <a:cs typeface="Arial"/>
              <a:sym typeface="Arial"/>
            </a:endParaRPr>
          </a:p>
        </p:txBody>
      </p:sp>
      <p:pic>
        <p:nvPicPr>
          <p:cNvPr descr="C:\Users\popovic\Desktop\ap0-2.jpg" id="9540" name="Google Shape;9540;p1477"/>
          <p:cNvPicPr preferRelativeResize="0"/>
          <p:nvPr/>
        </p:nvPicPr>
        <p:blipFill rotWithShape="1">
          <a:blip r:embed="rId3">
            <a:alphaModFix/>
          </a:blip>
          <a:srcRect b="0" l="0" r="0" t="0"/>
          <a:stretch/>
        </p:blipFill>
        <p:spPr>
          <a:xfrm>
            <a:off x="17463" y="984250"/>
            <a:ext cx="9164637" cy="5351463"/>
          </a:xfrm>
          <a:prstGeom prst="rect">
            <a:avLst/>
          </a:prstGeom>
          <a:noFill/>
          <a:ln>
            <a:noFill/>
          </a:ln>
        </p:spPr>
      </p:pic>
      <p:sp>
        <p:nvSpPr>
          <p:cNvPr id="9541" name="Google Shape;9541;p1477"/>
          <p:cNvSpPr/>
          <p:nvPr/>
        </p:nvSpPr>
        <p:spPr>
          <a:xfrm rot="-1314744">
            <a:off x="1289050" y="2538413"/>
            <a:ext cx="320675" cy="152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2" name="Google Shape;9542;p1477"/>
          <p:cNvSpPr/>
          <p:nvPr/>
        </p:nvSpPr>
        <p:spPr>
          <a:xfrm rot="-1077593">
            <a:off x="1730375" y="2181225"/>
            <a:ext cx="2165350" cy="220663"/>
          </a:xfrm>
          <a:prstGeom prst="roundRect">
            <a:avLst>
              <a:gd fmla="val 16667" name="adj"/>
            </a:avLst>
          </a:prstGeom>
          <a:noFill/>
          <a:ln cap="flat" cmpd="sng" w="412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3" name="Google Shape;9543;p1477"/>
          <p:cNvSpPr/>
          <p:nvPr/>
        </p:nvSpPr>
        <p:spPr>
          <a:xfrm>
            <a:off x="1633538" y="2655888"/>
            <a:ext cx="1622425" cy="1835150"/>
          </a:xfrm>
          <a:custGeom>
            <a:rect b="b" l="l" r="r" t="t"/>
            <a:pathLst>
              <a:path extrusionOk="0" h="1945843" w="1621936">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4" name="Google Shape;9544;p1477"/>
          <p:cNvSpPr/>
          <p:nvPr/>
        </p:nvSpPr>
        <p:spPr>
          <a:xfrm rot="-1562853">
            <a:off x="3211513" y="4491038"/>
            <a:ext cx="190500" cy="293687"/>
          </a:xfrm>
          <a:prstGeom prst="rect">
            <a:avLst/>
          </a:pr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5" name="Google Shape;9545;p1477"/>
          <p:cNvSpPr txBox="1"/>
          <p:nvPr/>
        </p:nvSpPr>
        <p:spPr>
          <a:xfrm>
            <a:off x="5018088" y="1916113"/>
            <a:ext cx="4176712"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In this case A0 and CDF buildings</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 can be used for detectors. Distance</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To CDF is 1.5 km. Blue box is near </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detector used initially. The red lines are</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nuSTORM upgrades. </a:t>
            </a:r>
            <a:endParaRPr/>
          </a:p>
        </p:txBody>
      </p:sp>
      <p:sp>
        <p:nvSpPr>
          <p:cNvPr id="9546" name="Google Shape;9546;p1477"/>
          <p:cNvSpPr/>
          <p:nvPr/>
        </p:nvSpPr>
        <p:spPr>
          <a:xfrm rot="203286">
            <a:off x="1660525" y="2025650"/>
            <a:ext cx="1870075" cy="1870075"/>
          </a:xfrm>
          <a:custGeom>
            <a:rect b="b" l="l" r="r" t="t"/>
            <a:pathLst>
              <a:path extrusionOk="0" h="1784506" w="1870613">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cap="flat" cmpd="sng" w="444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7" name="Google Shape;9547;p1477"/>
          <p:cNvSpPr txBox="1"/>
          <p:nvPr/>
        </p:nvSpPr>
        <p:spPr>
          <a:xfrm>
            <a:off x="3306763" y="4011613"/>
            <a:ext cx="1347787"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0014E"/>
              </a:buClr>
              <a:buSzPts val="2000"/>
              <a:buFont typeface="Arial"/>
              <a:buNone/>
            </a:pPr>
            <a:r>
              <a:rPr b="0" i="0" lang="en-US" sz="2000" u="none" cap="none" strike="noStrike">
                <a:solidFill>
                  <a:srgbClr val="E0014E"/>
                </a:solidFill>
                <a:latin typeface="Arial"/>
                <a:ea typeface="Arial"/>
                <a:cs typeface="Arial"/>
                <a:sym typeface="Arial"/>
              </a:rPr>
              <a:t>New Target</a:t>
            </a:r>
            <a:endParaRPr/>
          </a:p>
          <a:p>
            <a:pPr indent="0" lvl="0" marL="0" marR="0" rtl="0" algn="ctr">
              <a:lnSpc>
                <a:spcPct val="100000"/>
              </a:lnSpc>
              <a:spcBef>
                <a:spcPts val="0"/>
              </a:spcBef>
              <a:spcAft>
                <a:spcPts val="0"/>
              </a:spcAft>
              <a:buClr>
                <a:srgbClr val="60A5D8"/>
              </a:buClr>
              <a:buSzPts val="1200"/>
              <a:buFont typeface="Arial"/>
              <a:buNone/>
            </a:pPr>
            <a:r>
              <a:rPr b="0" i="0" lang="en-US" sz="1200" u="none" cap="none" strike="noStrike">
                <a:solidFill>
                  <a:srgbClr val="60A5D8"/>
                </a:solidFill>
                <a:latin typeface="Arial"/>
                <a:ea typeface="Arial"/>
                <a:cs typeface="Arial"/>
                <a:sym typeface="Arial"/>
              </a:rPr>
              <a:t>Station</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